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38"/>
  </p:notesMasterIdLst>
  <p:handoutMasterIdLst>
    <p:handoutMasterId r:id="rId39"/>
  </p:handoutMasterIdLst>
  <p:sldIdLst>
    <p:sldId id="275" r:id="rId2"/>
    <p:sldId id="334" r:id="rId3"/>
    <p:sldId id="335" r:id="rId4"/>
    <p:sldId id="300" r:id="rId5"/>
    <p:sldId id="301" r:id="rId6"/>
    <p:sldId id="302" r:id="rId7"/>
    <p:sldId id="313" r:id="rId8"/>
    <p:sldId id="327" r:id="rId9"/>
    <p:sldId id="303" r:id="rId10"/>
    <p:sldId id="304" r:id="rId11"/>
    <p:sldId id="305" r:id="rId12"/>
    <p:sldId id="312" r:id="rId13"/>
    <p:sldId id="328" r:id="rId14"/>
    <p:sldId id="314" r:id="rId15"/>
    <p:sldId id="306" r:id="rId16"/>
    <p:sldId id="308" r:id="rId17"/>
    <p:sldId id="310" r:id="rId18"/>
    <p:sldId id="329" r:id="rId19"/>
    <p:sldId id="320" r:id="rId20"/>
    <p:sldId id="315" r:id="rId21"/>
    <p:sldId id="316" r:id="rId22"/>
    <p:sldId id="319" r:id="rId23"/>
    <p:sldId id="317" r:id="rId24"/>
    <p:sldId id="318" r:id="rId25"/>
    <p:sldId id="330" r:id="rId26"/>
    <p:sldId id="311" r:id="rId27"/>
    <p:sldId id="321" r:id="rId28"/>
    <p:sldId id="323" r:id="rId29"/>
    <p:sldId id="322" r:id="rId30"/>
    <p:sldId id="331" r:id="rId31"/>
    <p:sldId id="324" r:id="rId32"/>
    <p:sldId id="325" r:id="rId33"/>
    <p:sldId id="326" r:id="rId34"/>
    <p:sldId id="332" r:id="rId35"/>
    <p:sldId id="333" r:id="rId36"/>
    <p:sldId id="286" r:id="rId37"/>
  </p:sldIdLst>
  <p:sldSz cx="12195175" cy="6858000"/>
  <p:notesSz cx="6858000" cy="9144000"/>
  <p:embeddedFontLst>
    <p:embeddedFont>
      <p:font typeface="Merriweather Light" panose="00000400000000000000" pitchFamily="2" charset="0"/>
      <p:regular r:id="rId40"/>
      <p:italic r:id="rId41"/>
    </p:embeddedFont>
    <p:embeddedFont>
      <p:font typeface="Merriweather Regular" panose="020B0604020202020204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Open Sans Light" panose="020B0306030504020204" pitchFamily="34" charset="0"/>
      <p:regular r:id="rId50"/>
      <p:italic r:id="rId51"/>
    </p:embeddedFont>
    <p:embeddedFont>
      <p:font typeface="Verdana" panose="020B0604030504040204" pitchFamily="34" charset="0"/>
      <p:regular r:id="rId52"/>
      <p:bold r:id="rId53"/>
      <p:italic r:id="rId54"/>
      <p:boldItalic r:id="rId55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229A3D-A790-4035-AA05-29A23D67AE8F}">
          <p14:sldIdLst>
            <p14:sldId id="275"/>
          </p14:sldIdLst>
        </p14:section>
        <p14:section name="Example" id="{2A69DA6B-FD9D-4D90-9941-77096CE25F0C}">
          <p14:sldIdLst>
            <p14:sldId id="334"/>
            <p14:sldId id="335"/>
            <p14:sldId id="300"/>
            <p14:sldId id="301"/>
            <p14:sldId id="302"/>
            <p14:sldId id="313"/>
          </p14:sldIdLst>
        </p14:section>
        <p14:section name="Performance" id="{005FCA01-658B-4927-ADCA-0C8842FC6F35}">
          <p14:sldIdLst>
            <p14:sldId id="327"/>
            <p14:sldId id="303"/>
            <p14:sldId id="304"/>
            <p14:sldId id="305"/>
            <p14:sldId id="312"/>
          </p14:sldIdLst>
        </p14:section>
        <p14:section name="Solution" id="{09CE7979-FD48-4894-BDDB-D4CEE9AB9AD1}">
          <p14:sldIdLst>
            <p14:sldId id="328"/>
            <p14:sldId id="314"/>
            <p14:sldId id="306"/>
            <p14:sldId id="308"/>
            <p14:sldId id="310"/>
          </p14:sldIdLst>
        </p14:section>
        <p14:section name="Type-level" id="{53FFD429-24DB-493F-BEAD-0F07D3FE4B82}">
          <p14:sldIdLst>
            <p14:sldId id="329"/>
            <p14:sldId id="320"/>
            <p14:sldId id="315"/>
            <p14:sldId id="316"/>
            <p14:sldId id="319"/>
            <p14:sldId id="317"/>
            <p14:sldId id="318"/>
          </p14:sldIdLst>
        </p14:section>
        <p14:section name="Datatype-generic" id="{6E2AAD4C-3864-4E6D-A2D1-81A865B7301A}">
          <p14:sldIdLst>
            <p14:sldId id="330"/>
            <p14:sldId id="311"/>
            <p14:sldId id="321"/>
            <p14:sldId id="323"/>
            <p14:sldId id="322"/>
          </p14:sldIdLst>
        </p14:section>
        <p14:section name="Implementation" id="{3F2304AF-B0F9-48CB-9A0B-AFEDC591036C}">
          <p14:sldIdLst>
            <p14:sldId id="331"/>
            <p14:sldId id="324"/>
            <p14:sldId id="325"/>
            <p14:sldId id="326"/>
          </p14:sldIdLst>
        </p14:section>
        <p14:section name="Future" id="{75E0DD45-2001-4742-BC81-AFF611932CE8}">
          <p14:sldIdLst>
            <p14:sldId id="332"/>
            <p14:sldId id="333"/>
          </p14:sldIdLst>
        </p14:section>
        <p14:section name="End" id="{EF1762CA-B7BA-45DE-8E3A-9407480A37E0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FFF914-0F18-4057-8730-F140A20FAE0B}" v="30" dt="2024-02-06T20:51:34.2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4" autoAdjust="0"/>
    <p:restoredTop sz="60412" autoAdjust="0"/>
  </p:normalViewPr>
  <p:slideViewPr>
    <p:cSldViewPr snapToGrid="0">
      <p:cViewPr varScale="1">
        <p:scale>
          <a:sx n="67" d="100"/>
          <a:sy n="67" d="100"/>
        </p:scale>
        <p:origin x="2352" y="60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10/02/2024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10/02/2024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Hi, I am Luuk de Graaf and am here to present my thesis ‘Obtaining low-level control in a high-level language’… ‘Variant types in data-parallel array languages’.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810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427C4-C52B-B607-049E-9C19C6948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8A11E-80B0-E617-C37B-B613AAC37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0DB734-338C-D4CB-406D-B704E50F0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So… to make it more concrete… for variant types specifically there two main categories… </a:t>
            </a:r>
          </a:p>
          <a:p>
            <a:endParaRPr lang="en-GB" dirty="0"/>
          </a:p>
          <a:p>
            <a:r>
              <a:rPr lang="en-GB" dirty="0"/>
              <a:t>Which is a variant-wise collection… which stores all variants in a separate group… </a:t>
            </a:r>
          </a:p>
          <a:p>
            <a:r>
              <a:rPr lang="en-GB" dirty="0"/>
              <a:t>In this case each colour denotes a variant… and the grouping can be a separate array… but can also be in the same array… the variant type is implicit based on the location in which it is stored… </a:t>
            </a:r>
          </a:p>
          <a:p>
            <a:endParaRPr lang="en-GB" dirty="0"/>
          </a:p>
          <a:p>
            <a:r>
              <a:rPr lang="en-GB" dirty="0"/>
              <a:t>An element-wise collection stores all variants in the same group… which requires branching on the identity to know which variant it is… </a:t>
            </a:r>
          </a:p>
          <a:p>
            <a:endParaRPr lang="en-GB" dirty="0"/>
          </a:p>
          <a:p>
            <a:r>
              <a:rPr lang="en-GB" dirty="0"/>
              <a:t>A hybrid form is also possible… but generally these are the used data structures...</a:t>
            </a:r>
          </a:p>
          <a:p>
            <a:endParaRPr lang="en-GB" dirty="0"/>
          </a:p>
          <a:p>
            <a:r>
              <a:rPr lang="en-GB" dirty="0"/>
              <a:t>In this example a function transforms the purple variant to a green variant… </a:t>
            </a:r>
          </a:p>
          <a:p>
            <a:r>
              <a:rPr lang="en-GB" dirty="0"/>
              <a:t>The identity of both collections remains the same… it contains green and blue variants… it does not necessarily matter how it is stored…</a:t>
            </a:r>
          </a:p>
          <a:p>
            <a:endParaRPr lang="en-GB" dirty="0"/>
          </a:p>
          <a:p>
            <a:r>
              <a:rPr lang="en-GB" dirty="0"/>
              <a:t>But what are the considerations for the specific collections….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3A6C-CA57-3D3B-A2E4-E7D53B0BDB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08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5F750-5490-8B96-E48E-5D9FB4D5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6CF069-623D-54AD-EA96-684911F3A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1AD154-4C6F-7FD4-4EF1-DF035FC13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considerations for an element-wise collection… </a:t>
            </a:r>
          </a:p>
          <a:p>
            <a:endParaRPr lang="en-GB" dirty="0"/>
          </a:p>
          <a:p>
            <a:r>
              <a:rPr lang="en-GB" dirty="0"/>
              <a:t>We are constrained to a fixed size… as they are stored within the same array…</a:t>
            </a:r>
          </a:p>
          <a:p>
            <a:r>
              <a:rPr lang="en-GB" dirty="0"/>
              <a:t>We can use a tagged union… or perhaps an indirection to another location… </a:t>
            </a:r>
          </a:p>
          <a:p>
            <a:r>
              <a:rPr lang="en-GB" dirty="0"/>
              <a:t>In the general case vectorization is broken… as we cannot operate uniformly anymore… </a:t>
            </a:r>
          </a:p>
          <a:p>
            <a:r>
              <a:rPr lang="en-GB" dirty="0"/>
              <a:t>We can maybe use masking… to execute unconditionally… by masking side-effects… </a:t>
            </a:r>
          </a:p>
          <a:p>
            <a:endParaRPr lang="en-GB" dirty="0"/>
          </a:p>
          <a:p>
            <a:r>
              <a:rPr lang="en-GB" dirty="0"/>
              <a:t>Also… the concrete memory representation… do we deduplicate redundant fields… and to what extent...</a:t>
            </a:r>
          </a:p>
          <a:p>
            <a:r>
              <a:rPr lang="en-GB" dirty="0"/>
              <a:t>Do we use parallel arrays… each field has a different array… or do we make it compact in a single array… since it is unlikely we can vectorize anyway… </a:t>
            </a:r>
          </a:p>
          <a:p>
            <a:r>
              <a:rPr lang="en-GB" dirty="0"/>
              <a:t>Deduplication is also harder with parallel arrays, as we are restricted… to a fixed size for each field…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B93C9-8891-3AEA-A533-1346047B4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393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B434-2F6F-6D86-4D84-B330683A2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F64B3B-D86B-FDE1-A4FF-A82E7CF7A9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F6512-569B-DA89-43DD-ACEBAC5B1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variant-wise collections we can likely vectorize it… but only if the distributed function can be vectorized…</a:t>
            </a:r>
          </a:p>
          <a:p>
            <a:r>
              <a:rPr lang="en-GB" dirty="0"/>
              <a:t>In the case we have an element-wise collection dependant on a computation… what is the cost of rearranging everything… it might be worth it in some cases… </a:t>
            </a:r>
          </a:p>
          <a:p>
            <a:r>
              <a:rPr lang="en-GB" dirty="0"/>
              <a:t>It also uses multiple functions… which can have an overhead… maybe with multiple threads… or we can use task-parallelism…</a:t>
            </a:r>
          </a:p>
          <a:p>
            <a:r>
              <a:rPr lang="en-GB" dirty="0"/>
              <a:t>Another consideration is that the variant change is not independent… a variant change would require a reallocation to a new location… which cannot be done in parallel…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187D5-A7FB-96F0-1D09-A0A35EAF60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201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with all these considerations… is it possible to abstract over element-wise and variant-wise collections?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276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28E6A-8BCE-9F7B-E273-5289F14AD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C50BA-A777-D8E8-49C8-013B8D1834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787784-F700-9C98-6911-5FAD5405D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Yes it is… </a:t>
            </a:r>
          </a:p>
          <a:p>
            <a:endParaRPr lang="en-GB" dirty="0"/>
          </a:p>
          <a:p>
            <a:r>
              <a:rPr lang="en-GB" dirty="0"/>
              <a:t>Indirection is not problematic in itself… </a:t>
            </a:r>
          </a:p>
          <a:p>
            <a:r>
              <a:rPr lang="en-GB" dirty="0"/>
              <a:t>We can use it simulate an heterogeneous collection… </a:t>
            </a:r>
          </a:p>
          <a:p>
            <a:r>
              <a:rPr lang="en-GB" dirty="0"/>
              <a:t>But collective operations can directly operate on a variant-wise collection… </a:t>
            </a:r>
          </a:p>
          <a:p>
            <a:endParaRPr lang="en-GB" dirty="0"/>
          </a:p>
          <a:p>
            <a:r>
              <a:rPr lang="en-GB" dirty="0"/>
              <a:t>This is shown in the image… </a:t>
            </a:r>
          </a:p>
          <a:p>
            <a:r>
              <a:rPr lang="en-GB" dirty="0"/>
              <a:t>We can use the indirection only when absolute necessary…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E05CB-91FD-A9E2-EA2A-5552A801F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274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67D8A-314D-1E6A-9026-35143B5E1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53843-794D-B5F3-8B6A-EA1A4187A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B4710D-E8EE-061C-9E58-38AF5E271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technique is also used with the Entity-Component-System pattern… </a:t>
            </a:r>
          </a:p>
          <a:p>
            <a:endParaRPr lang="en-GB" dirty="0"/>
          </a:p>
          <a:p>
            <a:r>
              <a:rPr lang="en-GB" dirty="0"/>
              <a:t>While I won’t got too in depth now… a quick summary is… </a:t>
            </a:r>
          </a:p>
          <a:p>
            <a:endParaRPr lang="en-GB" dirty="0"/>
          </a:p>
          <a:p>
            <a:r>
              <a:rPr lang="en-GB" dirty="0"/>
              <a:t>A component is a user-defined type… such as position and velocity in the image…</a:t>
            </a:r>
          </a:p>
          <a:p>
            <a:r>
              <a:rPr lang="en-GB" dirty="0"/>
              <a:t>An entity is a set of components… </a:t>
            </a:r>
          </a:p>
          <a:p>
            <a:r>
              <a:rPr lang="en-GB" dirty="0"/>
              <a:t>And a system operates directly on those entities which contain the components they require… </a:t>
            </a:r>
          </a:p>
          <a:p>
            <a:endParaRPr lang="en-GB" dirty="0"/>
          </a:p>
          <a:p>
            <a:r>
              <a:rPr lang="en-GB" dirty="0"/>
              <a:t>It uses the same mechanism as before… where an entity is really just a unique identifier… but not used directly when using collective operations… </a:t>
            </a:r>
          </a:p>
          <a:p>
            <a:r>
              <a:rPr lang="en-GB" dirty="0"/>
              <a:t>Essential is also that collective functions operate on a subset of variants… which is required for performance…</a:t>
            </a:r>
          </a:p>
          <a:p>
            <a:endParaRPr lang="en-GB" dirty="0"/>
          </a:p>
          <a:p>
            <a:r>
              <a:rPr lang="en-GB" dirty="0"/>
              <a:t>But how about an element-wise collection… well… it is hard when we consider that an entity can be composed of any entity… </a:t>
            </a:r>
          </a:p>
          <a:p>
            <a:r>
              <a:rPr lang="en-GB" dirty="0"/>
              <a:t>There really isn’t a form of mutually exclusivity… or a way to easily create an element-wise collection… </a:t>
            </a:r>
          </a:p>
          <a:p>
            <a:endParaRPr lang="en-GB" dirty="0"/>
          </a:p>
          <a:p>
            <a:r>
              <a:rPr lang="en-GB" dirty="0"/>
              <a:t>But we don’t really need to use this… we can just use…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2FB1E-4556-1EB0-751C-613C0549E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449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64DAA-C3EC-FFDD-81B0-FCBC7F863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24D65-8561-E669-66CC-A507EA8C6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C127D7-8064-3F0B-34FB-6D9BF6678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can just revisit Algebraic Data Types…. our initial solution… but flexible…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previously mentioned solution was nominally typed… where it is explicitly declared…  and in a closed system…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But what if we make them open… elevate it to the type-level… we would our element-wise collection while an efficient variant-wise would also be possible…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Other names are open sum types/extensible/structural sum types…  which might be more familiar…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 can be seen as a polymorphic datatype… which therefore making variants apparent to data structures…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Like a tuple… but for sum types… where the composition of the type is apparent on the type-level…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Haskell, the implementation language, does not support polymorphic variants natively… which means we must define them ourselves…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 concretely… what can we do with polymorphic variants…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2E0EE-CEDD-5BE5-E022-B85EFFD7C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451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80ABB-C27B-9E2B-535E-DADF3F6ED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4EFC7-944D-8C9D-7B23-DF675C2135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A1BDFA-12AA-7EAB-65A0-0E14544C1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Polymorphic variants give us the opportunity to create a collection which is completely agnostic to its internal representation…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 also gives opportunity to create flexibility in the memory representation… where we can be flexible in what the memory representation should be… </a:t>
            </a:r>
          </a:p>
          <a:p>
            <a:r>
              <a:rPr lang="en-GB" dirty="0"/>
              <a:t>This can be seen in the Variant datatype… where one argument is a type constructor itself… which means we can generate new representations easily… </a:t>
            </a:r>
          </a:p>
          <a:p>
            <a:r>
              <a:rPr lang="en-GB" dirty="0"/>
              <a:t>We can be flexible in the deduplication of data… which can be essential for capturing the low-level control… </a:t>
            </a:r>
          </a:p>
          <a:p>
            <a:endParaRPr lang="en-GB" dirty="0"/>
          </a:p>
          <a:p>
            <a:r>
              <a:rPr lang="en-GB" dirty="0"/>
              <a:t>Another side is the construction and deconstruction of the variant type… </a:t>
            </a:r>
          </a:p>
          <a:p>
            <a:r>
              <a:rPr lang="en-GB" dirty="0"/>
              <a:t>It might be possible to facility unconditional execution… through masking…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21AB1-CA58-C317-BE11-93E24DDFC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025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0EEFA-620B-EE42-140D-41202A98B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D570D2-712D-3479-C99F-364F91916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2CDE0D-2670-A9E1-75BD-831A7EFA2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01195-CDB9-98E0-D980-23BC34472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016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DF7B0-6297-F20D-31C5-62D2241B3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9CA9A9-D2F3-1087-F30E-82DA33474C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D936B8-5789-AD13-14EE-4DE72B3D8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FB8B8-6F35-4EE6-DB4A-0A447612D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78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BB51D-254B-1A1E-5396-5C1DF894A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311EF-5B52-CA5E-E8ED-D510ED2AB1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47EB71-7440-B924-7479-A10430D71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Before starting, I am going to introduce the subject…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Array languages can operate on a higher-abstraction level compared to general-purpose language…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They achieve this higher abstraction level through collective operations, which operate on many elements in an array…</a:t>
            </a:r>
            <a:br>
              <a:rPr lang="en-GB" dirty="0"/>
            </a:br>
            <a:r>
              <a:rPr lang="en-GB" dirty="0"/>
              <a:t>Collective operations simplify a lot for the programmer…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 collective map function only requires a single function, which is distributed over all elements within the array.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 collective fold function only requires an ...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 lot of optimizations on collective operations can be done implicitly… such as parallel execution…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A motivating example for collective operations is….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55DB0-DAD2-85E5-5EF2-0D1B852CD9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497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FDEB1-CE23-3A64-DB8B-C8444AC28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A038B5-A3CE-F162-B84A-713D43874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52C94E-D63B-71DF-0B48-ED101D7DE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735FA-C23A-0F2F-EFD7-00433BBFE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105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D11D4-743E-8458-24DE-F83A71089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197E0-E288-3B89-E0B4-46B54787EA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F7A1D-EE0C-8E8F-F284-6B97E208A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F28F5-1957-334D-6B80-AAC90962E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653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33B5C-F196-1999-0B6E-A8FE5F4FA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562C8D-D547-EABF-B609-A542DFB87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FECFD-8C1C-547A-178F-8A954688A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16F4A-6494-8288-3AA2-991D70355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818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44BA0-9BC5-1AFA-1291-D6B49F5D2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142DDF-55FF-86C1-7C01-8987CB957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E62667-5D7F-1E95-43ED-9E35CA99E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0D3EB-1453-7883-3A8B-0490C66C7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464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3FC55-BD30-586F-319B-BF889D46B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A287A8-B7E6-D54E-B6B9-714A5B5B3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ED385F-40C7-76D3-C802-50D46A8B5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ADA7B-E2DA-7408-F3E8-393A030D9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807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1F9DB-BFDE-4AE5-ADE7-0BE4AADF0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08A48A-749C-6B8A-3849-A201F6FBD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526581-8E96-664A-E34C-93FEA837A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FFC90-B1BD-453B-AD32-CA55DB1F8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007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DE100-97F2-393F-32FF-DA1C14F97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BE9C9-9A92-61E1-47CD-38F0F2A6B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3DA06B-CCB7-3995-054D-84A8BCB06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02F0E-9FCC-06E7-1DDF-38E6924582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487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EFFA9-0E13-0583-ECB6-C340D1C52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4D478-93C9-AD5A-3118-41EC0C9877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15055D-627E-7356-CF41-88DBAF6FD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54C59-BE4C-BFD6-419B-AFABA540EC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2710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D9454-2ADA-CFA1-561E-84BE9BB6D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E0F5D9-A925-2C94-EE4C-29D9D200F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1963C-9844-1E23-32B9-36C4A92E5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7E125-1BAF-89CE-F2C0-C9A275A83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6924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EAFF5-239C-51FD-E547-EFDA19B6C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B4840E-14C9-1440-2837-FD783BA163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0ED197-91D4-10ED-C768-77A40D7D3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154B4-3524-D7A2-F563-412AB7044C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447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32C0D-2EF9-C083-4BCC-80B74AEB3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105297-32D3-ADD4-1819-3A3B43E1C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E099B-48C1-E5EC-5AEB-491AFABD9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Raytracers…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 intersection algorithm for a raytracer can be defined extremely concisely with collective operations…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have a ray… with a point, and a direction… and we want to know which triangle, that intersects with the ray, is the nearest to our starting point…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find the distance to all triangles by mapping over all the triangles…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then fold the results, by taking the minimum of each distance…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then we have our result…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 collective operation can optimize these operations, by doing them in parallel… potentially vectorize them…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But our intention is clear, and the function can be optimized… even on a higher-abstraction level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becomes harder when introducing another shape…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95D8C-EFC7-6ECC-F3A5-C99A163C02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100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E4ABB-30CB-1D8C-1193-A2E069DFE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927E8-38D9-AB13-3873-2A90D532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98BBE9-6706-EE0B-0556-6B71F71F3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65985-FC40-DB35-0F93-C50A9F440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377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50AA4-CB4B-38B0-99D9-A1372D13F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ADCE70-6E72-D42D-EC3C-F513D6314F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E1B228-86E6-11D1-A9F4-28FCA5678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09F41-0F79-E580-CFAA-330788985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0006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355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CD5E1-31AD-8A03-487B-8622CE58A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24434-4854-B76F-8B64-A87A662709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67B43F-CD68-E3BE-4F10-F186850BD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Let’s say we want to include spheres…  to our raytracer intersection algorithm…</a:t>
            </a:r>
          </a:p>
          <a:p>
            <a:endParaRPr lang="en-GB" dirty="0"/>
          </a:p>
          <a:p>
            <a:r>
              <a:rPr lang="en-GB" dirty="0"/>
              <a:t>The simplest way to do this is by introducing another datatype, which can either be a triangle or a sphere… </a:t>
            </a:r>
          </a:p>
          <a:p>
            <a:r>
              <a:rPr lang="en-GB" dirty="0"/>
              <a:t>The function remains mostly the same… we just have to define the new intersection for the new datatype…</a:t>
            </a:r>
          </a:p>
          <a:p>
            <a:endParaRPr lang="en-GB" dirty="0"/>
          </a:p>
          <a:p>
            <a:r>
              <a:rPr lang="en-GB" dirty="0"/>
              <a:t>From a performance standpoint this might not be ideal… considering we are effectively branching on the identity of the primitive each time…</a:t>
            </a:r>
          </a:p>
          <a:p>
            <a:r>
              <a:rPr lang="en-GB" dirty="0"/>
              <a:t>This limits data-parallelism in the general case, as we cannot uniformly operate on elements anymore</a:t>
            </a:r>
          </a:p>
          <a:p>
            <a:r>
              <a:rPr lang="en-GB" dirty="0"/>
              <a:t>From a memory standpoint as well… since if we assume a triangle requires 3 points… a sphere would only need 1 point and a radius… which means we are storing redundant data for each sphere… </a:t>
            </a:r>
          </a:p>
          <a:p>
            <a:endParaRPr lang="en-GB" dirty="0"/>
          </a:p>
          <a:p>
            <a:r>
              <a:rPr lang="en-GB" dirty="0"/>
              <a:t>Another approach would be to….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034C2-1FE9-8286-73FA-FD971EB86D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767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44710-D7D0-F28B-EAB6-836E57A68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9ED1CD-1DD3-F945-01AF-B6AF99DAB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06B17D-5D06-7986-3962-2973D1F8B4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We can also split up all primitives… in separate collections….</a:t>
            </a:r>
          </a:p>
          <a:p>
            <a:r>
              <a:rPr lang="en-GB" dirty="0"/>
              <a:t>This allows for data-parallelism… as all primitives are stored together… </a:t>
            </a:r>
          </a:p>
          <a:p>
            <a:r>
              <a:rPr lang="en-GB" dirty="0"/>
              <a:t>It avoids redundant data to be stored… as all primitives are stored in the same collection…</a:t>
            </a:r>
          </a:p>
          <a:p>
            <a:endParaRPr lang="en-GB" dirty="0"/>
          </a:p>
          <a:p>
            <a:r>
              <a:rPr lang="en-GB" dirty="0"/>
              <a:t>This can be achieved nicely through static polymorphism… where an interface ensures all primitives implement the intersection function…</a:t>
            </a:r>
          </a:p>
          <a:p>
            <a:r>
              <a:rPr lang="en-GB" dirty="0"/>
              <a:t>A difference with the previous collective function is that we are folding another time… for all the different primitives… </a:t>
            </a:r>
          </a:p>
          <a:p>
            <a:r>
              <a:rPr lang="en-GB" dirty="0"/>
              <a:t>It means we are folding multiple times…. </a:t>
            </a:r>
          </a:p>
          <a:p>
            <a:endParaRPr lang="en-GB" dirty="0"/>
          </a:p>
          <a:p>
            <a:r>
              <a:rPr lang="en-GB" dirty="0"/>
              <a:t>So while this might be preferable from a performance standpoint… what if we want to know which primitive was the nearest?</a:t>
            </a:r>
          </a:p>
          <a:p>
            <a:r>
              <a:rPr lang="en-GB" dirty="0"/>
              <a:t>Or… when we to extend to other data structures… </a:t>
            </a:r>
          </a:p>
          <a:p>
            <a:r>
              <a:rPr lang="en-GB" dirty="0"/>
              <a:t>In the context of raytracing, this could be an acceleration structure… where we group the primitives based on their spatial properties… </a:t>
            </a:r>
          </a:p>
          <a:p>
            <a:r>
              <a:rPr lang="en-GB" dirty="0"/>
              <a:t>Rather than intersecting all primitives, we can eliminate primitives early…  by considering we do not intersect the group of primitives… so we won’t intersect with the primitive itself… </a:t>
            </a:r>
          </a:p>
          <a:p>
            <a:r>
              <a:rPr lang="en-GB" dirty="0"/>
              <a:t>With this… we can also branch on the identity of the group… so we have a group of triangles and a group of spheres… which can be intersected in parallel…</a:t>
            </a:r>
          </a:p>
          <a:p>
            <a:endParaRPr lang="en-GB" dirty="0"/>
          </a:p>
          <a:p>
            <a:r>
              <a:rPr lang="en-GB" dirty="0"/>
              <a:t>While the specifics are not necessarily important… this would mean another datatype to maintain…  </a:t>
            </a:r>
          </a:p>
          <a:p>
            <a:endParaRPr lang="en-GB" dirty="0"/>
          </a:p>
          <a:p>
            <a:r>
              <a:rPr lang="en-GB" dirty="0"/>
              <a:t>We are trying to achieve low-level control… in a high-level environment… </a:t>
            </a:r>
          </a:p>
          <a:p>
            <a:endParaRPr lang="en-GB" dirty="0"/>
          </a:p>
          <a:p>
            <a:r>
              <a:rPr lang="en-GB" dirty="0"/>
              <a:t>So, can we abstract over it?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57732-5FAC-21B1-EF54-DA66601588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606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8C035-5C03-59A9-0440-2193B02D6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2BC30B-D83B-E2B1-C67F-806B967357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BA496F-D597-8325-7C29-1EB6F36D6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We cannot easily create an abstraction over both approaches…</a:t>
            </a:r>
          </a:p>
          <a:p>
            <a:endParaRPr lang="en-GB" dirty="0"/>
          </a:p>
          <a:p>
            <a:r>
              <a:rPr lang="en-GB" dirty="0"/>
              <a:t>Even though our intention is the same… to iterate on a variant in a collection...</a:t>
            </a:r>
          </a:p>
          <a:p>
            <a:endParaRPr lang="en-GB" dirty="0"/>
          </a:p>
          <a:p>
            <a:r>
              <a:rPr lang="en-GB" dirty="0"/>
              <a:t>A solution can be to use meta-programming…  to generate the datatypes and interfaces generically… but this is unwieldy and does not scale well…</a:t>
            </a:r>
          </a:p>
          <a:p>
            <a:r>
              <a:rPr lang="en-GB" dirty="0"/>
              <a:t>It is also possible to manually distinguish the primitives… which is not type-safe…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initial attempt was fine as a surface representation… </a:t>
            </a:r>
          </a:p>
          <a:p>
            <a:r>
              <a:rPr lang="en-GB" dirty="0"/>
              <a:t>But the essence of the problem is that we cannot get low-level control… over the memory representation and the way variants are handled within collective operations…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ADB01-328B-3A7F-CE13-37DF68C58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822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D5595-6ED0-A1FB-C6C9-C313DC7AF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F016A6-8412-FE75-6EC9-A28789FD7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AE4AF0-7C36-370D-EB4D-FEB37255F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leads us to the research question… </a:t>
            </a:r>
          </a:p>
          <a:p>
            <a:endParaRPr lang="en-GB" dirty="0"/>
          </a:p>
          <a:p>
            <a:r>
              <a:rPr lang="en-GB" dirty="0"/>
              <a:t>Which is: “how to obtain low-level control that is applicable for high performance computing, while preserving the higher-abstraction surface representation?”</a:t>
            </a:r>
          </a:p>
          <a:p>
            <a:endParaRPr lang="en-GB" dirty="0"/>
          </a:p>
          <a:p>
            <a:r>
              <a:rPr lang="en-GB" dirty="0"/>
              <a:t>And in our case: “What is the conceptualization of a higher-abstraction variant type, which can exercise the obtained low-level control within in a data-parallel environment?”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65C80-2A2A-DD10-BF8A-1F2EA40CB0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151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Before considering the abstraction or a possible solution… what actually affects performance… in particular for variant types in collections…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227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C04D0-E7A6-7B29-3974-AFBB968B3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647CC-21B2-3047-A521-59A6AF75B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9EEE0E-0216-67B6-0515-80C7613CC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lot of talk…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66015-9172-82EF-57BC-FA20D3456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937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88EA3E1-C57B-354F-A509-7847EF0D89CA}" type="datetime1">
              <a:rPr lang="nl-NL" smtClean="0"/>
              <a:t>10-2-2024</a:t>
            </a:fld>
            <a:endParaRPr lang="en-GB" dirty="0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2EE591D-139A-7A45-BE2A-30F958454F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5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2896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467037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647885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5873005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72EB63E-B3FD-F04E-B07E-42E0444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8570B82-28FC-6749-B68C-B5D326B297D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17A7F3D8-FFC2-4343-A457-E235F7922EB5}" type="datetime1">
              <a:rPr lang="nl-NL" smtClean="0"/>
              <a:pPr/>
              <a:t>10-2-2024</a:t>
            </a:fld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FF86E329-BA07-1340-8455-F0BE9D1659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8225" y="6155901"/>
            <a:ext cx="631148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095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5633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519580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36749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7DAAD63-1F1A-474D-9224-A59CA777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6429C34-C5D0-5F4C-9D42-8EA7827B7DB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17A7F3D8-FFC2-4343-A457-E235F7922EB5}" type="datetime1">
              <a:rPr lang="nl-NL" smtClean="0"/>
              <a:pPr/>
              <a:t>10-2-2024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084EAD6F-6643-CD45-97A1-65D82E9459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799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 + image le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1"/>
            <a:ext cx="5581650" cy="5649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530302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5747471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78CCBB0-B0FE-8146-AAE8-BF07D93B8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9DBD326-FF5B-974E-AABE-52A25EB0DC9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17A7F3D8-FFC2-4343-A457-E235F7922EB5}" type="datetime1">
              <a:rPr lang="nl-NL" smtClean="0"/>
              <a:pPr/>
              <a:t>10-2-2024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75094BC3-1633-FD48-A54C-A5F6679DD2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5480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9928D62-4222-3C4B-805E-880C28720D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4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2">
            <a:extLst>
              <a:ext uri="{FF2B5EF4-FFF2-40B4-BE49-F238E27FC236}">
                <a16:creationId xmlns:a16="http://schemas.microsoft.com/office/drawing/2014/main" id="{744AFDBE-8F36-DB4C-88A3-CDFD31295C2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FE6E0574-5CFC-224D-9867-CAF40B034D5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E2900EAC-CE68-3C47-A789-8319BCDED3D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5" name="Tijdelijke aanduiding voor tekst 34">
            <a:extLst>
              <a:ext uri="{FF2B5EF4-FFF2-40B4-BE49-F238E27FC236}">
                <a16:creationId xmlns:a16="http://schemas.microsoft.com/office/drawing/2014/main" id="{6637393D-2F50-5B48-88C3-95DE8E60B5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16" name="Tijdelijke aanduiding voor afbeelding 2">
            <a:extLst>
              <a:ext uri="{FF2B5EF4-FFF2-40B4-BE49-F238E27FC236}">
                <a16:creationId xmlns:a16="http://schemas.microsoft.com/office/drawing/2014/main" id="{9B98ABBE-A70F-3E40-9537-A66FB40AEE3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7" name="Tijdelijke aanduiding voor afbeelding 2">
            <a:extLst>
              <a:ext uri="{FF2B5EF4-FFF2-40B4-BE49-F238E27FC236}">
                <a16:creationId xmlns:a16="http://schemas.microsoft.com/office/drawing/2014/main" id="{9CE1B279-6433-3843-86AE-EE9AD2E0115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AD98A340-52F0-FB4F-BCAF-1E6724FF60F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284296B-ECD3-7A46-9C83-93130B017473}"/>
              </a:ext>
            </a:extLst>
          </p:cNvPr>
          <p:cNvCxnSpPr>
            <a:cxnSpLocks/>
          </p:cNvCxnSpPr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916A8A93-EC09-994D-B8FC-D3D68C866C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7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B43E413-859C-5B4A-B5B0-B500B56A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F6ADB14-C6B2-E54D-9FA0-76300FEFB52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17A7F3D8-FFC2-4343-A457-E235F7922EB5}" type="datetime1">
              <a:rPr lang="nl-NL" smtClean="0"/>
              <a:pPr/>
              <a:t>10-2-2024</a:t>
            </a:fld>
            <a:endParaRPr lang="en-US" dirty="0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1470EEEB-57E8-7142-B3A6-6F312DE0B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908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921EB27-6C1B-D840-956D-529C87AC8247}" type="datetime1">
              <a:rPr lang="nl-NL" smtClean="0"/>
              <a:t>10-2-2024</a:t>
            </a:fld>
            <a:endParaRPr lang="en-GB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180E945-E6FE-EB41-A1D6-8E833732EB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4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D3462A6-C9E6-4047-B6F4-021B57F6E9D9}" type="datetime1">
              <a:rPr lang="nl-NL" smtClean="0"/>
              <a:t>10-2-2024</a:t>
            </a:fld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28A69A28-83D0-644D-98EA-AC69ACFF7D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2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10-2-2024</a:t>
            </a:fld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206116A8-BB55-7D43-9D0F-37283C81F9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96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68D7684-2372-044E-9476-67823E7B2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B3307BE-AC28-EC42-BA43-0F426756F2A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17A7F3D8-FFC2-4343-A457-E235F7922EB5}" type="datetime1">
              <a:rPr lang="nl-NL" smtClean="0"/>
              <a:pPr/>
              <a:t>10-2-2024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45D8DAEF-94CB-1A4C-8DAA-EB10E30B4C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029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9B5B2E1-A445-A543-A797-205D93D11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BF6C7583-4A15-1543-8A0E-904D2215974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17A7F3D8-FFC2-4343-A457-E235F7922EB5}" type="datetime1">
              <a:rPr lang="nl-NL" smtClean="0"/>
              <a:pPr/>
              <a:t>10-2-2024</a:t>
            </a:fld>
            <a:endParaRPr lang="en-US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3AF710-44F6-614C-BCF4-F3AC447AF3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341AAF1D-0131-0F44-8513-D6B557F800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1403658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5785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48937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FFED9D6-1120-C748-AD1D-EB3E31D4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3EFB12-17CA-0344-860B-FDEC97343EF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17A7F3D8-FFC2-4343-A457-E235F7922EB5}" type="datetime1">
              <a:rPr lang="nl-NL" smtClean="0"/>
              <a:pPr/>
              <a:t>10-2-2024</a:t>
            </a:fld>
            <a:endParaRPr lang="en-US" dirty="0"/>
          </a:p>
        </p:txBody>
      </p:sp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FBEEEA74-3B30-D640-899F-36953B941D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7362" y="6155901"/>
            <a:ext cx="5592351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399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eft, text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5605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9C4ACB-0E7C-2E49-975D-15A9366B7B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2AB650-E7FC-9C49-B3D3-F486696077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349656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br>
              <a:rPr lang="nl-NL" dirty="0"/>
            </a:b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ipiendaMos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</a:t>
            </a:r>
            <a:r>
              <a:rPr lang="nl-NL" dirty="0"/>
              <a:t>. 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79633EF-C855-C247-A6D6-B10D673F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38FE581-1476-C844-A870-C48CF02A864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17A7F3D8-FFC2-4343-A457-E235F7922EB5}" type="datetime1">
              <a:rPr lang="nl-NL" smtClean="0"/>
              <a:pPr/>
              <a:t>10-2-2024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BC18BE63-53BB-C14A-8FB9-1F3D271312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9024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6407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718" r:id="rId4"/>
    <p:sldLayoutId id="2147483694" r:id="rId5"/>
    <p:sldLayoutId id="2147483717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19" r:id="rId15"/>
    <p:sldLayoutId id="2147483703" r:id="rId16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10FE16A-3EC4-1A49-BFF7-C234B97B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BEBD0-F76D-5747-A0AD-B9B876916FA5}" type="datetime1">
              <a:rPr lang="nl-NL" smtClean="0"/>
              <a:t>10-2-2024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DC10616-FA6C-AB4C-8F84-7696C7142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/>
              <a:t>Obtaining</a:t>
            </a:r>
            <a:r>
              <a:rPr lang="nl-NL" sz="3200"/>
              <a:t> Low-Level Control in a High-Level Language : Variant Types in Data-Parallel Array Languages</a:t>
            </a:r>
            <a:endParaRPr lang="nl-NL" sz="3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F24340-C050-6795-7C0F-1E25CF5C0A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5176" y="5450648"/>
            <a:ext cx="5044821" cy="504478"/>
          </a:xfrm>
        </p:spPr>
        <p:txBody>
          <a:bodyPr/>
          <a:lstStyle/>
          <a:p>
            <a:r>
              <a:rPr lang="en-GB"/>
              <a:t>Luuk de Graaf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25AFDB0-6CC2-2B10-27A3-8491C7259F11}"/>
              </a:ext>
            </a:extLst>
          </p:cNvPr>
          <p:cNvSpPr txBox="1">
            <a:spLocks/>
          </p:cNvSpPr>
          <p:nvPr/>
        </p:nvSpPr>
        <p:spPr>
          <a:xfrm>
            <a:off x="3575175" y="476696"/>
            <a:ext cx="5044821" cy="25223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/>
              <a:t>Presented by Luuk de Graaf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8348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79D30-D0C0-2389-7B01-F31F3FB16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45762BF-FF6C-8B83-5F4D-A5900E311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50" y="1196975"/>
            <a:ext cx="7559675" cy="1253617"/>
          </a:xfrm>
        </p:spPr>
        <p:txBody>
          <a:bodyPr/>
          <a:lstStyle/>
          <a:p>
            <a:r>
              <a:rPr lang="en-US" dirty="0"/>
              <a:t>Performance : for variants, what is possible?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4A960FE-8FCF-8A84-7E21-D4A50848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A2BD90D-BFC7-1E35-533D-0A5C849E840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</p:spPr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/>
              <a:pPr/>
              <a:t>10-2-2024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7AF4C6-C0CA-FAC5-9EE0-36AE235A8A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8FAA75-CC04-18BF-3C9F-5B784F8B6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0D549152-25A0-0515-7EA3-E7F58F6AC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298" y="2436667"/>
            <a:ext cx="7367926" cy="321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79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D1DBF-5809-C7A6-05FB-7BEC02359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5F77EF-CC13-15D6-7C1B-F339474CA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50" y="1196975"/>
            <a:ext cx="7559675" cy="1253617"/>
          </a:xfrm>
        </p:spPr>
        <p:txBody>
          <a:bodyPr/>
          <a:lstStyle/>
          <a:p>
            <a:r>
              <a:rPr lang="en-US" dirty="0"/>
              <a:t>Performance : element-wise considerations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5962E21-54A8-C133-5E89-2AAA6D0D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BB15261-DA96-D943-6F5A-929D63C1187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</p:spPr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/>
              <a:pPr/>
              <a:t>10-2-2024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4A03F1-B0EA-A16D-9288-9A7FA7C6B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71941DD-5AF7-48B7-E415-180EB9F6D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0" y="2450593"/>
            <a:ext cx="7559675" cy="3443316"/>
          </a:xfrm>
        </p:spPr>
        <p:txBody>
          <a:bodyPr/>
          <a:lstStyle/>
          <a:p>
            <a:r>
              <a:rPr lang="en-US" dirty="0"/>
              <a:t>Fixed size constraint</a:t>
            </a:r>
          </a:p>
          <a:p>
            <a:pPr lvl="1"/>
            <a:r>
              <a:rPr lang="en-US" dirty="0"/>
              <a:t>Tagged</a:t>
            </a:r>
            <a:r>
              <a:rPr lang="nl-NL" dirty="0"/>
              <a:t> Union </a:t>
            </a:r>
            <a:r>
              <a:rPr lang="en-US" dirty="0"/>
              <a:t>vs</a:t>
            </a:r>
            <a:r>
              <a:rPr lang="nl-NL" dirty="0"/>
              <a:t> Pointer/Index</a:t>
            </a:r>
            <a:endParaRPr lang="en-US" dirty="0"/>
          </a:p>
          <a:p>
            <a:r>
              <a:rPr lang="nl-NL" dirty="0"/>
              <a:t>Breaks </a:t>
            </a:r>
            <a:r>
              <a:rPr lang="en-US" dirty="0"/>
              <a:t>vectorization</a:t>
            </a:r>
            <a:r>
              <a:rPr lang="nl-NL" dirty="0"/>
              <a:t> in the general case</a:t>
            </a:r>
          </a:p>
          <a:p>
            <a:pPr lvl="1"/>
            <a:r>
              <a:rPr lang="en-US" dirty="0"/>
              <a:t>Masking</a:t>
            </a:r>
          </a:p>
          <a:p>
            <a:r>
              <a:rPr lang="en-US" dirty="0"/>
              <a:t>Representation</a:t>
            </a:r>
          </a:p>
          <a:p>
            <a:pPr lvl="1"/>
            <a:r>
              <a:rPr lang="en-US" dirty="0"/>
              <a:t>Parallel array</a:t>
            </a:r>
          </a:p>
          <a:p>
            <a:pPr lvl="1"/>
            <a:r>
              <a:rPr lang="en-US" dirty="0"/>
              <a:t>Alignment</a:t>
            </a:r>
          </a:p>
          <a:p>
            <a:pPr lvl="1"/>
            <a:r>
              <a:rPr lang="en-US" dirty="0"/>
              <a:t>Deduplication</a:t>
            </a:r>
          </a:p>
        </p:txBody>
      </p:sp>
    </p:spTree>
    <p:extLst>
      <p:ext uri="{BB962C8B-B14F-4D97-AF65-F5344CB8AC3E}">
        <p14:creationId xmlns:p14="http://schemas.microsoft.com/office/powerpoint/2010/main" val="1145553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63E53-26F5-B589-C606-755D00C49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A918BFF-73A6-E652-0796-1AF37A321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50" y="1196975"/>
            <a:ext cx="7559675" cy="1253617"/>
          </a:xfrm>
        </p:spPr>
        <p:txBody>
          <a:bodyPr/>
          <a:lstStyle/>
          <a:p>
            <a:r>
              <a:rPr lang="en-US" dirty="0"/>
              <a:t>Performance : variant-wise considerations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5640308-A8CF-AC87-FA75-3D7BA7742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D880EDE-D410-B33E-1F23-ADB30DCDACC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</p:spPr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/>
              <a:pPr/>
              <a:t>10-2-2024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58148B-CF18-32AC-9D96-1D37BC3A53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A51DA2F-5AE3-EA23-6B00-2C6817AD8C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0" y="2450593"/>
            <a:ext cx="7559675" cy="3443316"/>
          </a:xfrm>
        </p:spPr>
        <p:txBody>
          <a:bodyPr/>
          <a:lstStyle/>
          <a:p>
            <a:r>
              <a:rPr lang="en-US" dirty="0"/>
              <a:t>Vectorization</a:t>
            </a:r>
          </a:p>
          <a:p>
            <a:r>
              <a:rPr lang="en-US" dirty="0"/>
              <a:t>Rearranging cost</a:t>
            </a:r>
          </a:p>
          <a:p>
            <a:r>
              <a:rPr lang="en-US" dirty="0"/>
              <a:t>Multiple functions</a:t>
            </a:r>
          </a:p>
          <a:p>
            <a:r>
              <a:rPr lang="en-US" dirty="0"/>
              <a:t>Variant change not independent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317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687AC-7564-D91E-3993-BC792E6E8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21B4369-1B9E-BE5B-872A-0D8D1C0B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BEBD0-F76D-5747-A0AD-B9B876916FA5}" type="datetime1">
              <a:rPr lang="nl-NL" smtClean="0"/>
              <a:t>10-2-2024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0CD451F-6C7B-1EF7-4E57-5A68A39FA9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Can we abstract over it?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3629715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9534C-1CF5-4125-309B-6B1D1244D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7FC68F-B962-053C-0175-C28577670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50" y="1196975"/>
            <a:ext cx="7559675" cy="1253617"/>
          </a:xfrm>
        </p:spPr>
        <p:txBody>
          <a:bodyPr/>
          <a:lstStyle/>
          <a:p>
            <a:r>
              <a:rPr lang="en-US" dirty="0"/>
              <a:t>Solution : single abstraction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361F5CB-24E5-6918-3863-450C34BE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5B24D81-DE22-89CE-F6E1-1AB183BFAB1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</p:spPr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/>
              <a:pPr/>
              <a:t>10-2-2024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0A028F2-4F26-8EE0-6E81-053450218C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 descr="A diagram of a function&#10;&#10;Description automatically generated">
            <a:extLst>
              <a:ext uri="{FF2B5EF4-FFF2-40B4-BE49-F238E27FC236}">
                <a16:creationId xmlns:a16="http://schemas.microsoft.com/office/drawing/2014/main" id="{C129504C-0CFE-C55B-F1D8-2FE370A2E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349" y="2616673"/>
            <a:ext cx="6626226" cy="258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2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CFE10-C131-4010-F35C-AA2C469AE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D6742A-8927-0DFB-8D91-811B1E6C7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50" y="1196975"/>
            <a:ext cx="7559675" cy="1253617"/>
          </a:xfrm>
        </p:spPr>
        <p:txBody>
          <a:bodyPr/>
          <a:lstStyle/>
          <a:p>
            <a:r>
              <a:rPr lang="en-US" dirty="0"/>
              <a:t>Solution : variant-wise (ECS)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08187D8-647E-5312-3B13-7560D34F5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AF2BA75-007C-DD84-F3A6-5E2D0808254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</p:spPr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/>
              <a:pPr/>
              <a:t>10-2-2024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FC4C33E-BDFD-FD78-6EF8-D52F8DA692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14F1AEC-EAFC-CAE1-BAA2-C0A9042FCC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0" y="2450593"/>
            <a:ext cx="7559675" cy="3443316"/>
          </a:xfrm>
        </p:spPr>
        <p:txBody>
          <a:bodyPr/>
          <a:lstStyle/>
          <a:p>
            <a:r>
              <a:rPr lang="nl-NL" dirty="0"/>
              <a:t>Entity Component System</a:t>
            </a:r>
          </a:p>
          <a:p>
            <a:r>
              <a:rPr lang="en-US" dirty="0"/>
              <a:t>Composition</a:t>
            </a:r>
            <a:r>
              <a:rPr lang="nl-NL" dirty="0"/>
              <a:t> at </a:t>
            </a:r>
            <a:r>
              <a:rPr lang="en-US" dirty="0"/>
              <a:t>runtime</a:t>
            </a:r>
          </a:p>
          <a:p>
            <a:endParaRPr lang="nl-NL" dirty="0"/>
          </a:p>
        </p:txBody>
      </p:sp>
      <p:pic>
        <p:nvPicPr>
          <p:cNvPr id="3" name="Picture 2" descr="A diagram of a movement">
            <a:extLst>
              <a:ext uri="{FF2B5EF4-FFF2-40B4-BE49-F238E27FC236}">
                <a16:creationId xmlns:a16="http://schemas.microsoft.com/office/drawing/2014/main" id="{BAC1C99A-5F7C-E0A7-8276-F1CDB54F9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64" y="2767213"/>
            <a:ext cx="5204374" cy="28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0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2B35B-1D3B-E9C3-4E3A-4C043EEB5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EA8B55F-916B-AE14-D1FD-93E2F3D95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50" y="1196975"/>
            <a:ext cx="7559675" cy="1253617"/>
          </a:xfrm>
        </p:spPr>
        <p:txBody>
          <a:bodyPr/>
          <a:lstStyle/>
          <a:p>
            <a:r>
              <a:rPr lang="en-US" dirty="0"/>
              <a:t>Proposed Solution : Polymorphic Variants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1A7E2C0-D3AB-A706-C517-DC186AD8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290D1E9-3185-C697-4431-D04E444EA96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</p:spPr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/>
              <a:pPr/>
              <a:t>10-2-2024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87FA78-D7D5-1EC0-2472-83FB9FF2D4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5E4876-F883-4151-804F-620ECC5E57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just"/>
            <a:r>
              <a:rPr lang="en-GB" dirty="0"/>
              <a:t>Algebraic Data Type</a:t>
            </a:r>
          </a:p>
          <a:p>
            <a:pPr lvl="0" algn="just"/>
            <a:r>
              <a:rPr lang="en-GB" dirty="0"/>
              <a:t>Open/Extensible/Structural Sum Types</a:t>
            </a:r>
          </a:p>
          <a:p>
            <a:pPr lvl="0" algn="just"/>
            <a:r>
              <a:rPr lang="en-GB" dirty="0"/>
              <a:t>A polymorphic datatype</a:t>
            </a:r>
          </a:p>
          <a:p>
            <a:pPr algn="just"/>
            <a:r>
              <a:rPr lang="en-US" dirty="0"/>
              <a:t>Haskell</a:t>
            </a:r>
          </a:p>
        </p:txBody>
      </p:sp>
    </p:spTree>
    <p:extLst>
      <p:ext uri="{BB962C8B-B14F-4D97-AF65-F5344CB8AC3E}">
        <p14:creationId xmlns:p14="http://schemas.microsoft.com/office/powerpoint/2010/main" val="4249223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D910-1A2E-EE22-AC6B-6517B59A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D6B1DD6-DABF-7D2A-98B5-DE1B96756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50" y="1196975"/>
            <a:ext cx="7559675" cy="1253617"/>
          </a:xfrm>
        </p:spPr>
        <p:txBody>
          <a:bodyPr/>
          <a:lstStyle/>
          <a:p>
            <a:r>
              <a:rPr lang="en-US" dirty="0"/>
              <a:t>Polymorphic variants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64FF56-B818-C8EF-63EA-D83E22D3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D0A1334-5A71-7610-7FA6-748E41FE369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</p:spPr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/>
              <a:pPr/>
              <a:t>10-2-2024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C7BF347-2E1A-BB43-5E40-E89D4ADFCC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C2793D2-AF97-6623-FF97-5B1C7DF4BF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0" y="2450593"/>
            <a:ext cx="7559675" cy="3443316"/>
          </a:xfrm>
        </p:spPr>
        <p:txBody>
          <a:bodyPr/>
          <a:lstStyle/>
          <a:p>
            <a:r>
              <a:rPr lang="nl-NL" dirty="0"/>
              <a:t>Collection</a:t>
            </a:r>
          </a:p>
          <a:p>
            <a:r>
              <a:rPr lang="nl-NL" dirty="0"/>
              <a:t>Memory </a:t>
            </a:r>
            <a:r>
              <a:rPr lang="en-US" dirty="0"/>
              <a:t>Representation</a:t>
            </a:r>
          </a:p>
          <a:p>
            <a:r>
              <a:rPr lang="en-US" dirty="0"/>
              <a:t>(De)construction</a:t>
            </a:r>
          </a:p>
          <a:p>
            <a:pPr lvl="1"/>
            <a:endParaRPr lang="en-US" dirty="0"/>
          </a:p>
          <a:p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A1C7B-CCA4-1BFF-985C-EFEA1EFF2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66" y="4644833"/>
            <a:ext cx="10878639" cy="37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06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6F755-A10F-F9E8-74F8-33206E5AF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0255E22-F43C-6896-D33F-5D4F0E75A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BEBD0-F76D-5747-A0AD-B9B876916FA5}" type="datetime1">
              <a:rPr lang="nl-NL" smtClean="0"/>
              <a:t>10-2-2024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2E24B9D-F19D-1FBA-24E6-3CED6857CB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Flexible Memory Representation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2302908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ADB77-D964-EE43-DEC5-4C30EAAFB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D12BCD-3BFC-69AF-E60B-8EE5F68FE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Type-level programming : introduction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CE0882-0799-CBB8-A0F9-7471AE51D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19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006A3C-3EE4-7ADA-9DCD-1D7CA84106B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10-2-2024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771A579-CB27-F485-4568-7A2873AD26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en-US" dirty="0"/>
              <a:t>Type-indexing</a:t>
            </a:r>
          </a:p>
          <a:p>
            <a:pPr algn="just"/>
            <a:r>
              <a:rPr lang="en-US" dirty="0"/>
              <a:t>Type families</a:t>
            </a:r>
          </a:p>
          <a:p>
            <a:pPr algn="just"/>
            <a:r>
              <a:rPr lang="en-US" dirty="0"/>
              <a:t>DataKinds Extension</a:t>
            </a:r>
          </a:p>
          <a:p>
            <a:pPr algn="just"/>
            <a:endParaRPr lang="nl-NL" dirty="0"/>
          </a:p>
        </p:txBody>
      </p:sp>
      <p:pic>
        <p:nvPicPr>
          <p:cNvPr id="6" name="Picture 5" descr="A close up of words&#10;&#10;Description automatically generated">
            <a:extLst>
              <a:ext uri="{FF2B5EF4-FFF2-40B4-BE49-F238E27FC236}">
                <a16:creationId xmlns:a16="http://schemas.microsoft.com/office/drawing/2014/main" id="{14E844E7-01E3-D802-60AF-35F9D306E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079" y="3655077"/>
            <a:ext cx="9593014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5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DBC4C-3ED3-7B37-3127-E0C38860F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EB46EA7-F4E2-F1F2-26B2-2275F12E2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50" y="1196975"/>
            <a:ext cx="7559675" cy="1253617"/>
          </a:xfrm>
        </p:spPr>
        <p:txBody>
          <a:bodyPr/>
          <a:lstStyle/>
          <a:p>
            <a:r>
              <a:rPr lang="nl-NL" dirty="0"/>
              <a:t>Introduction : </a:t>
            </a:r>
            <a:r>
              <a:rPr lang="en-US" dirty="0"/>
              <a:t>collective</a:t>
            </a:r>
            <a:r>
              <a:rPr lang="nl-NL" dirty="0"/>
              <a:t> operations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8F41470-726E-3738-D2EF-B283EA793BD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</p:spPr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/>
              <a:pPr/>
              <a:t>10-2-2024</a:t>
            </a:fld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A46BA06-CEAA-CDC5-3B5E-DE6CBCB5B2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0" y="2450593"/>
            <a:ext cx="7559675" cy="3443316"/>
          </a:xfrm>
        </p:spPr>
        <p:txBody>
          <a:bodyPr/>
          <a:lstStyle/>
          <a:p>
            <a:r>
              <a:rPr lang="en-US" dirty="0"/>
              <a:t>Array languages</a:t>
            </a:r>
          </a:p>
          <a:p>
            <a:r>
              <a:rPr lang="en-US" dirty="0"/>
              <a:t>Collective operators</a:t>
            </a:r>
          </a:p>
          <a:p>
            <a:pPr lvl="1"/>
            <a:r>
              <a:rPr lang="en-US" dirty="0"/>
              <a:t>Map</a:t>
            </a:r>
          </a:p>
          <a:p>
            <a:pPr lvl="1"/>
            <a:r>
              <a:rPr lang="en-US" dirty="0"/>
              <a:t>Fold</a:t>
            </a:r>
          </a:p>
          <a:p>
            <a:r>
              <a:rPr lang="en-US" dirty="0"/>
              <a:t>Optimizations</a:t>
            </a:r>
          </a:p>
          <a:p>
            <a:pPr lvl="1"/>
            <a:r>
              <a:rPr lang="en-US" dirty="0"/>
              <a:t>Data-parallel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51E4170-4D29-F5F1-2186-EAC1A975D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4250" y="6153150"/>
            <a:ext cx="636588" cy="374650"/>
          </a:xfrm>
        </p:spPr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F895B-DF40-1F0D-8899-E7287E0F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FDA5232-81EA-364F-E73A-BFA18C0A1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Type-Level : composition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61D9FDE-73CC-39B5-BB72-57F9323E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6159412-6472-76D9-702B-F4732012E30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10-2-2024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05D42DE-899E-5A84-EFDB-59E7D099D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en-US" dirty="0"/>
              <a:t>Memory Representation</a:t>
            </a:r>
          </a:p>
          <a:p>
            <a:pPr algn="just"/>
            <a:r>
              <a:rPr lang="en-US" dirty="0"/>
              <a:t>Composition</a:t>
            </a:r>
            <a:r>
              <a:rPr lang="nl-NL" dirty="0"/>
              <a:t> explicit</a:t>
            </a:r>
          </a:p>
          <a:p>
            <a:pPr algn="just"/>
            <a:r>
              <a:rPr lang="nl-NL" dirty="0"/>
              <a:t>Closed system</a:t>
            </a:r>
          </a:p>
          <a:p>
            <a:pPr algn="just"/>
            <a:r>
              <a:rPr lang="en-US" dirty="0"/>
              <a:t>Primitive</a:t>
            </a:r>
            <a:r>
              <a:rPr lang="nl-NL" dirty="0"/>
              <a:t> Types</a:t>
            </a:r>
          </a:p>
          <a:p>
            <a:pPr algn="just"/>
            <a:endParaRPr lang="nl-NL" dirty="0"/>
          </a:p>
        </p:txBody>
      </p:sp>
      <p:pic>
        <p:nvPicPr>
          <p:cNvPr id="3" name="Picture 2" descr="A close-up of numbers&#10;&#10;Description automatically generated">
            <a:extLst>
              <a:ext uri="{FF2B5EF4-FFF2-40B4-BE49-F238E27FC236}">
                <a16:creationId xmlns:a16="http://schemas.microsoft.com/office/drawing/2014/main" id="{C9FA92A3-EF85-DAA9-9390-65E44BC1B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008" y="4160601"/>
            <a:ext cx="7335274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27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6421E-A4B6-7B63-F8FD-1B580B9E3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5A38195-7F85-F818-6A1B-47D9387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Datatypes in Embedded Languages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D9FC81C-4F52-7D0D-AE91-F025CDE0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21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2C9CA94-C903-2094-93C0-CC0ACE32C53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10-2-2024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Tijdelijke aanduiding voor tekst 4">
            <a:extLst>
              <a:ext uri="{FF2B5EF4-FFF2-40B4-BE49-F238E27FC236}">
                <a16:creationId xmlns:a16="http://schemas.microsoft.com/office/drawing/2014/main" id="{2F796624-0D96-5ED4-18D9-673069C93C7D}"/>
              </a:ext>
            </a:extLst>
          </p:cNvPr>
          <p:cNvSpPr txBox="1">
            <a:spLocks/>
          </p:cNvSpPr>
          <p:nvPr/>
        </p:nvSpPr>
        <p:spPr>
          <a:xfrm>
            <a:off x="2048808" y="1800225"/>
            <a:ext cx="7559675" cy="3343275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pPr lvl="0" algn="just"/>
            <a:r>
              <a:rPr lang="en-GB" dirty="0"/>
              <a:t>Abstract Syntax Tree</a:t>
            </a:r>
          </a:p>
          <a:p>
            <a:pPr lvl="0" algn="just"/>
            <a:r>
              <a:rPr lang="en-GB" dirty="0"/>
              <a:t>Constraint through GADT</a:t>
            </a:r>
          </a:p>
          <a:p>
            <a:pPr lvl="0" algn="just"/>
            <a:endParaRPr lang="en-GB" dirty="0"/>
          </a:p>
          <a:p>
            <a:pPr marL="0" lvl="0" indent="0" algn="just">
              <a:buNone/>
            </a:pPr>
            <a:endParaRPr lang="en-GB" dirty="0"/>
          </a:p>
        </p:txBody>
      </p:sp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719CB79-5A46-52AA-A27B-C8F5FA1D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49" y="3048772"/>
            <a:ext cx="6303742" cy="247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20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03271-CEE9-1D4B-2D22-F31822CAA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3EC2B2-A891-195A-4E8F-7D91F44BF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Type-Level : solution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889735-3B12-1574-6D4E-CFCE2C698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22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4D0F4B1-AC94-CA41-38F5-CA42787C06D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10-2-2024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1" name="Picture 20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0472BBA4-8CF0-88AB-5D8C-234ADDA26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80" y="2485880"/>
            <a:ext cx="9219283" cy="222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99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58D4-05D1-AC67-9FD1-5C0E3737E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66E4731-FFEB-5AFD-26A5-191B33253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Type-Level : deduplication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BC8C2A-7C24-C1A5-404B-D917BCA3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23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F6BF52F-44C8-C869-60E9-F01375EE41B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10-2-2024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" name="Picture 2" descr="A white background with black and blue text&#10;&#10;Description automatically generated">
            <a:extLst>
              <a:ext uri="{FF2B5EF4-FFF2-40B4-BE49-F238E27FC236}">
                <a16:creationId xmlns:a16="http://schemas.microsoft.com/office/drawing/2014/main" id="{8D64655C-BA78-232B-E3ED-9319B04CF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59" y="2894507"/>
            <a:ext cx="10895080" cy="2897513"/>
          </a:xfrm>
          <a:prstGeom prst="rect">
            <a:avLst/>
          </a:prstGeom>
        </p:spPr>
      </p:pic>
      <p:sp>
        <p:nvSpPr>
          <p:cNvPr id="2" name="Tijdelijke aanduiding voor tekst 4">
            <a:extLst>
              <a:ext uri="{FF2B5EF4-FFF2-40B4-BE49-F238E27FC236}">
                <a16:creationId xmlns:a16="http://schemas.microsoft.com/office/drawing/2014/main" id="{E159CD34-43C8-E7C7-B4AB-812AE7913FBA}"/>
              </a:ext>
            </a:extLst>
          </p:cNvPr>
          <p:cNvSpPr txBox="1">
            <a:spLocks/>
          </p:cNvSpPr>
          <p:nvPr/>
        </p:nvSpPr>
        <p:spPr>
          <a:xfrm>
            <a:off x="2048808" y="1800225"/>
            <a:ext cx="7559675" cy="3343275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pPr lvl="0" algn="just"/>
            <a:r>
              <a:rPr lang="en-GB" dirty="0"/>
              <a:t>Deduplication</a:t>
            </a:r>
          </a:p>
          <a:p>
            <a:pPr lvl="0" algn="just"/>
            <a:r>
              <a:rPr lang="en-GB" dirty="0"/>
              <a:t>Intermediate structure</a:t>
            </a:r>
          </a:p>
          <a:p>
            <a:pPr lvl="0" algn="just"/>
            <a:endParaRPr lang="en-GB" dirty="0"/>
          </a:p>
          <a:p>
            <a:pPr marL="0" lvl="0" indent="0" algn="just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2095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F3875-CD24-4733-5796-4B62E859F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952A8DE-DAB7-B8FE-6449-1FB130A6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Type-Level : what now?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D83B44E-BDCB-13FC-C1B0-FE50FE63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9125A32-463F-52FB-39FA-BD0E9E5B62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10-2-2024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69871A-8677-438A-C443-FB74753C1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76" y="4514244"/>
            <a:ext cx="9531537" cy="324253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833C8A1-962D-8BE9-BFF7-D68644B1099A}"/>
              </a:ext>
            </a:extLst>
          </p:cNvPr>
          <p:cNvSpPr txBox="1">
            <a:spLocks/>
          </p:cNvSpPr>
          <p:nvPr/>
        </p:nvSpPr>
        <p:spPr>
          <a:xfrm>
            <a:off x="2048808" y="1800225"/>
            <a:ext cx="7559675" cy="3343275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pPr lvl="0" algn="just"/>
            <a:r>
              <a:rPr lang="en-GB" dirty="0"/>
              <a:t>Mapping</a:t>
            </a:r>
          </a:p>
          <a:p>
            <a:pPr lvl="0" algn="just"/>
            <a:r>
              <a:rPr lang="en-GB" dirty="0"/>
              <a:t>Type Safety</a:t>
            </a:r>
          </a:p>
          <a:p>
            <a:pPr lvl="0" algn="just"/>
            <a:r>
              <a:rPr lang="en-GB" dirty="0"/>
              <a:t>Extendable</a:t>
            </a:r>
          </a:p>
          <a:p>
            <a:pPr lvl="0" algn="just"/>
            <a:r>
              <a:rPr lang="en-GB" dirty="0"/>
              <a:t>Preserve Information</a:t>
            </a:r>
          </a:p>
          <a:p>
            <a:pPr lvl="0"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3604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E2739-073B-74A0-AF22-83D95ABC7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29E7589-357B-CE70-BB2F-2B302425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BEBD0-F76D-5747-A0AD-B9B876916FA5}" type="datetime1">
              <a:rPr lang="nl-NL" smtClean="0"/>
              <a:t>10-2-2024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782F8ED-AF96-7B17-78E4-E69F6E33D2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(De)constructing variant types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2723982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3F15C-A2EA-AB54-80A5-58DA02B88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4573E3B-D3BD-2C96-3D7E-AA53B0371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Datatype-Generic : introduction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452C934-2D38-1945-980E-3E917433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26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A05151C-9BE6-0303-13C9-CA594BC6A6C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10-2-2024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0572D7B-D7E8-4E9A-80B0-9F6A82D999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en-US" dirty="0"/>
              <a:t>Extending behavior</a:t>
            </a:r>
          </a:p>
          <a:p>
            <a:pPr algn="just"/>
            <a:r>
              <a:rPr lang="en-US" dirty="0"/>
              <a:t>Parameterization on the composition</a:t>
            </a:r>
          </a:p>
          <a:p>
            <a:pPr algn="just"/>
            <a:r>
              <a:rPr lang="en-US" dirty="0"/>
              <a:t>Goal : mapping between datatypes</a:t>
            </a:r>
          </a:p>
          <a:p>
            <a:pPr algn="just"/>
            <a:r>
              <a:rPr lang="en-US" dirty="0"/>
              <a:t>(De)construction</a:t>
            </a:r>
          </a:p>
          <a:p>
            <a:pPr algn="just"/>
            <a:r>
              <a:rPr lang="en-US" dirty="0" err="1"/>
              <a:t>Bitsize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3FE230C-1040-7E72-8F68-77F27A3EF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08" y="4429124"/>
            <a:ext cx="6398198" cy="192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04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AED0F-BBAB-F823-3451-1187BA47E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108A783-8B43-6E62-68E2-7E6B92A6C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Datatype-Generic : closed system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3274D49-BD81-C8A8-0E50-A2C75BAC5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27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87D89E9-14A7-19ED-AC00-B4ED321F0FF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10-2-2024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B5DEB1C-188B-863F-F4BB-515DD771ED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en-US" dirty="0"/>
              <a:t>GADT</a:t>
            </a:r>
          </a:p>
          <a:p>
            <a:pPr algn="just"/>
            <a:r>
              <a:rPr lang="en-US" dirty="0"/>
              <a:t>Refine the type</a:t>
            </a:r>
          </a:p>
        </p:txBody>
      </p:sp>
      <p:pic>
        <p:nvPicPr>
          <p:cNvPr id="2" name="Picture 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77481EF-0A2F-9861-D4E0-145BF278E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189" y="3197230"/>
            <a:ext cx="6617439" cy="259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91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D9400-30D6-E6BB-0AE4-6C1440866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6635EE7-3595-F19B-52D4-28F01C983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Datatype-Generic : deduplication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63F8CE1-07C7-B992-CDDF-CAF8F5A7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28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F5D3C88-F4D8-5B1D-9F15-6D86511F2C1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10-2-2024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Picture 5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6ABEF9F1-ABE0-A815-7E9A-F21DE7D82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279" y="1832047"/>
            <a:ext cx="9057712" cy="2266090"/>
          </a:xfrm>
          <a:prstGeom prst="rect">
            <a:avLst/>
          </a:prstGeom>
        </p:spPr>
      </p:pic>
      <p:pic>
        <p:nvPicPr>
          <p:cNvPr id="12" name="Picture 11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A8E97657-6AC7-18BD-B204-7286868C8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942" y="4437395"/>
            <a:ext cx="10356058" cy="13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88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1D38-37FB-D55B-3328-870370237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5C866B2-FB5E-9C7D-888A-5908B2B12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Datatype-Generic : considerations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1980EF6-43D4-1207-DF45-A904E2A1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29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F686BCC-38E9-485A-893C-3E6017846CA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10-2-2024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BBEDFC9-96CF-2199-9867-C036D327A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en-US" dirty="0"/>
              <a:t>Isomorphic</a:t>
            </a:r>
          </a:p>
          <a:p>
            <a:pPr algn="just"/>
            <a:r>
              <a:rPr lang="en-US" dirty="0"/>
              <a:t>Compact</a:t>
            </a:r>
          </a:p>
          <a:p>
            <a:pPr algn="just"/>
            <a:r>
              <a:rPr lang="en-US" dirty="0"/>
              <a:t>Truncation</a:t>
            </a:r>
          </a:p>
          <a:p>
            <a:pPr algn="just"/>
            <a:r>
              <a:rPr lang="en-US" dirty="0"/>
              <a:t>Type Safety</a:t>
            </a:r>
          </a:p>
          <a:p>
            <a:pPr algn="just"/>
            <a:r>
              <a:rPr lang="en-US" dirty="0"/>
              <a:t>Type-level sorting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63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0C8CD-B780-C151-F857-DDFCBB15F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AF0D470-7874-7538-ECFF-92506A479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50" y="1196975"/>
            <a:ext cx="7559675" cy="1253617"/>
          </a:xfrm>
        </p:spPr>
        <p:txBody>
          <a:bodyPr/>
          <a:lstStyle/>
          <a:p>
            <a:r>
              <a:rPr lang="nl-NL" dirty="0"/>
              <a:t>Casus : raytracer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3D5AF39-BD20-83AF-F37B-0631BC8C025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</p:spPr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/>
              <a:pPr/>
              <a:t>10-2-2024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843302-374E-1A03-5FC3-C32B0D1D3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4250" y="6153150"/>
            <a:ext cx="636588" cy="374650"/>
          </a:xfrm>
        </p:spPr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DB7A06-F4DC-A8BB-D6C4-C9C1DD115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56" y="3200701"/>
            <a:ext cx="10056461" cy="10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74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0B3A2-EFAD-9324-BA8B-819546ABE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011E0CB-64DA-7FA3-51A9-C1C4E1D86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BEBD0-F76D-5747-A0AD-B9B876916FA5}" type="datetime1">
              <a:rPr lang="nl-NL" smtClean="0"/>
              <a:t>10-2-2024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F4C961F-763C-0219-4453-216D54A6A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Implementation in Accelerate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3499221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14D5B-505D-FDA0-4B1F-AB46410B5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4D8726D-F39E-9F48-903A-26A431610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Implementation : introduction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362911D-0290-4A07-BCDA-2B8986F2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31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8925E3E-C983-83F8-30DF-EF28D6FF67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10-2-2024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C14B25F-707E-685A-AC3D-9360561018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en-US" dirty="0"/>
              <a:t>Accelerate</a:t>
            </a:r>
          </a:p>
          <a:p>
            <a:pPr algn="just"/>
            <a:r>
              <a:rPr lang="en-US" dirty="0"/>
              <a:t>Deeply Embedded</a:t>
            </a:r>
          </a:p>
          <a:p>
            <a:pPr algn="just"/>
            <a:r>
              <a:rPr lang="en-US" dirty="0"/>
              <a:t>Disconnection between Surface and Embedded</a:t>
            </a:r>
          </a:p>
          <a:p>
            <a:pPr algn="just"/>
            <a:r>
              <a:rPr lang="en-US" dirty="0"/>
              <a:t>Embedded Pattern Matching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48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0B5EB-B67D-F114-9785-B2DEB618F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9293778-2500-3BE4-0877-371CE200D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Implementation : pattern synonyms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D2C325E-F0DD-D9D1-E901-B8132E641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32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23666B3-31F2-FDAE-A916-074AAD8402C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10-2-2024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" name="Picture 2" descr="A computer code with many letters&#10;&#10;Description automatically generated with medium confidence">
            <a:extLst>
              <a:ext uri="{FF2B5EF4-FFF2-40B4-BE49-F238E27FC236}">
                <a16:creationId xmlns:a16="http://schemas.microsoft.com/office/drawing/2014/main" id="{4EE64B0F-C21E-4192-6A43-ADE94846A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35" y="2380332"/>
            <a:ext cx="9989011" cy="28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23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A1999-2171-1A54-3E49-CE0CE70CC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CF5C95E-7914-FC56-0D9D-F0C0544E0D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Implementation : result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C388E25-719A-51CD-3887-7CAD8A84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33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84477D1-3092-3F1B-8975-AEF9464E099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10-2-2024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D507089-7776-A199-85E4-2614C65A3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en-US" dirty="0"/>
              <a:t>Memory Representation</a:t>
            </a:r>
          </a:p>
          <a:p>
            <a:pPr algn="just"/>
            <a:r>
              <a:rPr lang="en-US" dirty="0"/>
              <a:t>(De)constructors</a:t>
            </a:r>
          </a:p>
          <a:p>
            <a:pPr algn="just"/>
            <a:r>
              <a:rPr lang="en-US" dirty="0"/>
              <a:t>Data structures</a:t>
            </a: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993064B-B9F1-AC1B-C791-19ECC06D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726" y="3676853"/>
            <a:ext cx="8611641" cy="195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85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1CCC7-7263-86B5-9DFE-BBD61AD45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ACCF792-CD06-0EF9-3C64-CDD4FD8C1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BEBD0-F76D-5747-A0AD-B9B876916FA5}" type="datetime1">
              <a:rPr lang="nl-NL" smtClean="0"/>
              <a:t>10-2-2024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974B0B6-51C1-BDC5-6D29-037E018C62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What next?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2765080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2C293-D655-513C-5389-7FB27A1F3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F785E79-B900-5F43-11E5-B40908E0A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Discussion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3223EA-C310-7824-4B12-CDE430C0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35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9747904-2A46-0F02-9BC2-3E796455568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10-2-2024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B424A06-D544-675B-3103-367802FCB2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24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34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A009E-255E-7B2B-2D83-75FA7AFAC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D864364-FDEF-2C67-60FB-7A8D28247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50" y="1196975"/>
            <a:ext cx="7559675" cy="1253617"/>
          </a:xfrm>
        </p:spPr>
        <p:txBody>
          <a:bodyPr/>
          <a:lstStyle/>
          <a:p>
            <a:r>
              <a:rPr lang="nl-NL" dirty="0"/>
              <a:t>Casus : solution 1 (ADT)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E87BBAC-DE78-4425-E718-4534A881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DEF2AE1-FC5E-F7D8-9B01-70E837DA870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</p:spPr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/>
              <a:pPr/>
              <a:t>10-2-2024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C89544-2D90-7C9F-E0F7-51C9E6D17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Picture 1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DEC99553-5AAC-26CF-A285-07E6B4FF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303" y="2592986"/>
            <a:ext cx="9384567" cy="18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5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7C3C8-1B12-E228-1BE7-6FA19DA4A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A72F0EB-9B78-F842-8032-39D12EDBA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nl-NL" dirty="0"/>
              <a:t>Casus : solution 2 (interface)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FA2AB2-0B1E-103B-26A2-4D00D6BA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5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104401-B0DA-2CEE-C78E-7E3A7F2CA48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10-2-2024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" name="Picture 2" descr="A close-up of text&#10;&#10;Description automatically generated">
            <a:extLst>
              <a:ext uri="{FF2B5EF4-FFF2-40B4-BE49-F238E27FC236}">
                <a16:creationId xmlns:a16="http://schemas.microsoft.com/office/drawing/2014/main" id="{9111840E-4C96-7FB4-62CF-7A4018354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92" y="2581838"/>
            <a:ext cx="10278989" cy="204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39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09021-611F-9FAB-FAC5-1F211510C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0E1C79A-EB90-4E1C-632B-66B3E3027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nl-NL" dirty="0"/>
              <a:t>Casus : </a:t>
            </a:r>
            <a:r>
              <a:rPr lang="en-US" dirty="0"/>
              <a:t>problem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5C0081-C348-B44C-A6B7-41A70DA85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6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880C696-9FAB-A863-D898-7ECA4FE2E93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10-2-2024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E2F95A0-D386-85B9-074F-B4BEF96BE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en-US" dirty="0"/>
              <a:t>Abstraction</a:t>
            </a:r>
          </a:p>
          <a:p>
            <a:pPr algn="just"/>
            <a:r>
              <a:rPr lang="en-US" dirty="0"/>
              <a:t>Intention</a:t>
            </a:r>
          </a:p>
          <a:p>
            <a:pPr algn="just"/>
            <a:r>
              <a:rPr lang="nl-NL" dirty="0"/>
              <a:t>Meta-programming</a:t>
            </a:r>
          </a:p>
        </p:txBody>
      </p:sp>
      <p:pic>
        <p:nvPicPr>
          <p:cNvPr id="7" name="Picture 6" descr="A white background with black and green text&#10;&#10;Description automatically generated">
            <a:extLst>
              <a:ext uri="{FF2B5EF4-FFF2-40B4-BE49-F238E27FC236}">
                <a16:creationId xmlns:a16="http://schemas.microsoft.com/office/drawing/2014/main" id="{09C296F9-E2AF-741B-558B-D2675AC2F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935" y="3686175"/>
            <a:ext cx="6920489" cy="21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83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F8FE6-102D-C9C0-A9E4-59412109D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91DD133-0FAA-C695-FE3C-FBABD84CE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nl-NL" dirty="0"/>
              <a:t>Question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1706D52-DCFA-0019-7C34-8FD2AD5E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7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E69EF17-5543-B859-1F5B-750DAE07D50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10-2-2024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9F98D28-C672-1CE4-32FB-478D47296B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758" y="2595972"/>
            <a:ext cx="11058525" cy="980255"/>
          </a:xfrm>
        </p:spPr>
        <p:txBody>
          <a:bodyPr/>
          <a:lstStyle/>
          <a:p>
            <a:pPr algn="just"/>
            <a:r>
              <a:rPr lang="en-GB" i="1" dirty="0"/>
              <a:t>How to obtain low-level control that is applicable for high performance computing, while preserving the higher-abstraction surface representation?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2091522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79D5F-606B-B90B-0D3C-E8DE55D33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7311DA7-11C7-082B-685F-5D16A6D86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BEBD0-F76D-5747-A0AD-B9B876916FA5}" type="datetime1">
              <a:rPr lang="nl-NL" smtClean="0"/>
              <a:t>10-2-2024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087878B-6113-D06C-15DC-05393813CE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What affects performance?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4080951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68710-FF5C-487A-87B9-98767A5A3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0C3E49B-8208-D600-C3B8-BF543C292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50" y="1196975"/>
            <a:ext cx="7559675" cy="1253617"/>
          </a:xfrm>
        </p:spPr>
        <p:txBody>
          <a:bodyPr/>
          <a:lstStyle/>
          <a:p>
            <a:r>
              <a:rPr lang="nl-NL" dirty="0"/>
              <a:t>Performance : what </a:t>
            </a:r>
            <a:r>
              <a:rPr lang="en-US" dirty="0"/>
              <a:t>affects</a:t>
            </a:r>
            <a:r>
              <a:rPr lang="nl-NL" dirty="0"/>
              <a:t> performance?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AF87F65-6AB4-0386-2181-BA4FC8AC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96C96E4-E629-4EAB-1AE3-F25C7670C44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</p:spPr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/>
              <a:pPr/>
              <a:t>10-2-2024</a:t>
            </a:fld>
            <a:endParaRPr 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A165BBB-E091-A3DF-269E-1BF5448E9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0" y="2450593"/>
            <a:ext cx="7559675" cy="3443316"/>
          </a:xfrm>
        </p:spPr>
        <p:txBody>
          <a:bodyPr/>
          <a:lstStyle/>
          <a:p>
            <a:r>
              <a:rPr lang="en-US" dirty="0"/>
              <a:t>Memory</a:t>
            </a:r>
          </a:p>
          <a:p>
            <a:pPr lvl="1"/>
            <a:r>
              <a:rPr lang="en-US" dirty="0"/>
              <a:t>Cache</a:t>
            </a:r>
          </a:p>
          <a:p>
            <a:pPr lvl="1"/>
            <a:r>
              <a:rPr lang="en-US" dirty="0"/>
              <a:t>Alignment</a:t>
            </a:r>
          </a:p>
          <a:p>
            <a:pPr lvl="1"/>
            <a:r>
              <a:rPr lang="en-US" dirty="0"/>
              <a:t>Indirection</a:t>
            </a:r>
          </a:p>
          <a:p>
            <a:r>
              <a:rPr lang="en-US" dirty="0"/>
              <a:t>Parallelism</a:t>
            </a:r>
          </a:p>
          <a:p>
            <a:pPr lvl="1"/>
            <a:r>
              <a:rPr lang="en-US" dirty="0"/>
              <a:t>Vectorization</a:t>
            </a:r>
          </a:p>
          <a:p>
            <a:r>
              <a:rPr lang="en-US" dirty="0"/>
              <a:t>External</a:t>
            </a:r>
          </a:p>
          <a:p>
            <a:pPr lvl="1"/>
            <a:r>
              <a:rPr lang="en-US" dirty="0"/>
              <a:t>Device</a:t>
            </a:r>
          </a:p>
          <a:p>
            <a:pPr lvl="1"/>
            <a:r>
              <a:rPr lang="en-US" dirty="0"/>
              <a:t>Memory/Compute bound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02871735"/>
      </p:ext>
    </p:extLst>
  </p:cSld>
  <p:clrMapOvr>
    <a:masterClrMapping/>
  </p:clrMapOvr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7" id="{4C6844B0-C7B9-C341-95CC-913C2616B6DD}" vid="{B67AB37F-6C58-C14D-9ADB-7A16A3D1F7DB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2636</TotalTime>
  <Words>2193</Words>
  <Application>Microsoft Office PowerPoint</Application>
  <PresentationFormat>Custom</PresentationFormat>
  <Paragraphs>423</Paragraphs>
  <Slides>36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Merriweather Regular</vt:lpstr>
      <vt:lpstr>Open Sans Light</vt:lpstr>
      <vt:lpstr>Merriweather Light</vt:lpstr>
      <vt:lpstr>Verdana</vt:lpstr>
      <vt:lpstr>Open Sans</vt:lpstr>
      <vt:lpstr>Utrecht University</vt:lpstr>
      <vt:lpstr>Obtaining Low-Level Control in a High-Level Language : Variant Types in Data-Parallel Array Languages</vt:lpstr>
      <vt:lpstr>Introduction : collective operations</vt:lpstr>
      <vt:lpstr>Casus : raytracer</vt:lpstr>
      <vt:lpstr>Casus : solution 1 (ADT)</vt:lpstr>
      <vt:lpstr>Casus : solution 2 (interface)</vt:lpstr>
      <vt:lpstr>Casus : problem</vt:lpstr>
      <vt:lpstr>Question</vt:lpstr>
      <vt:lpstr>What affects performance?</vt:lpstr>
      <vt:lpstr>Performance : what affects performance?</vt:lpstr>
      <vt:lpstr>Performance : for variants, what is possible?</vt:lpstr>
      <vt:lpstr>Performance : element-wise considerations</vt:lpstr>
      <vt:lpstr>Performance : variant-wise considerations</vt:lpstr>
      <vt:lpstr>Can we abstract over it?</vt:lpstr>
      <vt:lpstr>Solution : single abstraction</vt:lpstr>
      <vt:lpstr>Solution : variant-wise (ECS)</vt:lpstr>
      <vt:lpstr>Proposed Solution : Polymorphic Variants</vt:lpstr>
      <vt:lpstr>Polymorphic variants</vt:lpstr>
      <vt:lpstr>Flexible Memory Representation</vt:lpstr>
      <vt:lpstr>Type-level programming : introduction</vt:lpstr>
      <vt:lpstr>Type-Level : composition</vt:lpstr>
      <vt:lpstr>Datatypes in Embedded Languages</vt:lpstr>
      <vt:lpstr>Type-Level : solution</vt:lpstr>
      <vt:lpstr>Type-Level : deduplication</vt:lpstr>
      <vt:lpstr>Type-Level : what now?</vt:lpstr>
      <vt:lpstr>(De)constructing variant types</vt:lpstr>
      <vt:lpstr>Datatype-Generic : introduction</vt:lpstr>
      <vt:lpstr>Datatype-Generic : closed system</vt:lpstr>
      <vt:lpstr>Datatype-Generic : deduplication</vt:lpstr>
      <vt:lpstr>Datatype-Generic : considerations</vt:lpstr>
      <vt:lpstr>Implementation in Accelerate</vt:lpstr>
      <vt:lpstr>Implementation : introduction</vt:lpstr>
      <vt:lpstr>Implementation : pattern synonyms</vt:lpstr>
      <vt:lpstr>Implementation : result</vt:lpstr>
      <vt:lpstr>What next?</vt:lpstr>
      <vt:lpstr>Discussion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Graaf, L. de (Luuk)</dc:creator>
  <cp:keywords/>
  <dc:description/>
  <cp:lastModifiedBy>Graaf, L. de (Luuk)</cp:lastModifiedBy>
  <cp:revision>29</cp:revision>
  <dcterms:created xsi:type="dcterms:W3CDTF">2023-02-07T13:16:09Z</dcterms:created>
  <dcterms:modified xsi:type="dcterms:W3CDTF">2024-02-10T21:18:51Z</dcterms:modified>
  <cp:category/>
</cp:coreProperties>
</file>